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8"/>
  </p:notesMasterIdLst>
  <p:sldIdLst>
    <p:sldId id="256" r:id="rId2"/>
    <p:sldId id="257" r:id="rId3"/>
    <p:sldId id="258" r:id="rId4"/>
    <p:sldId id="276" r:id="rId5"/>
    <p:sldId id="260" r:id="rId6"/>
    <p:sldId id="261" r:id="rId7"/>
    <p:sldId id="264" r:id="rId8"/>
    <p:sldId id="265" r:id="rId9"/>
    <p:sldId id="259" r:id="rId10"/>
    <p:sldId id="294" r:id="rId11"/>
    <p:sldId id="268" r:id="rId12"/>
    <p:sldId id="263" r:id="rId13"/>
    <p:sldId id="296" r:id="rId14"/>
    <p:sldId id="271" r:id="rId15"/>
    <p:sldId id="274" r:id="rId16"/>
    <p:sldId id="295" r:id="rId17"/>
  </p:sldIdLst>
  <p:sldSz cx="9144000" cy="5143500" type="screen16x9"/>
  <p:notesSz cx="6858000" cy="9144000"/>
  <p:embeddedFontLst>
    <p:embeddedFont>
      <p:font typeface="Assistant Light" pitchFamily="2" charset="-79"/>
      <p:regular r:id="rId19"/>
      <p:bold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Nunito Sans" pitchFamily="2" charset="0"/>
      <p:regular r:id="rId29"/>
      <p:bold r:id="rId30"/>
      <p:italic r:id="rId31"/>
      <p:boldItalic r:id="rId32"/>
    </p:embeddedFont>
    <p:embeddedFont>
      <p:font typeface="Nunito Sans ExtraBold" pitchFamily="2" charset="0"/>
      <p:bold r:id="rId33"/>
      <p:boldItalic r:id="rId34"/>
    </p:embeddedFont>
    <p:embeddedFont>
      <p:font typeface="Pontano Sans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96" autoAdjust="0"/>
  </p:normalViewPr>
  <p:slideViewPr>
    <p:cSldViewPr snapToGrid="0">
      <p:cViewPr varScale="1">
        <p:scale>
          <a:sx n="91" d="100"/>
          <a:sy n="91" d="100"/>
        </p:scale>
        <p:origin x="1214" y="41"/>
      </p:cViewPr>
      <p:guideLst>
        <p:guide pos="5760"/>
        <p:guide pos="4215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 I am </a:t>
            </a:r>
            <a:r>
              <a:rPr lang="en-GB" dirty="0" err="1"/>
              <a:t>goin</a:t>
            </a:r>
            <a:r>
              <a:rPr lang="en-GB" dirty="0"/>
              <a:t> to talk about Open RAN, some of you especially those who are working for telecom vendors in their </a:t>
            </a:r>
            <a:r>
              <a:rPr lang="en-GB" dirty="0" err="1"/>
              <a:t>Cracov</a:t>
            </a:r>
            <a:r>
              <a:rPr lang="en-GB" dirty="0"/>
              <a:t> offices </a:t>
            </a:r>
            <a:r>
              <a:rPr lang="en-GB" dirty="0" err="1"/>
              <a:t>mightbe</a:t>
            </a:r>
            <a:r>
              <a:rPr lang="en-GB" dirty="0"/>
              <a:t> familiar with this topic but I am aware that it can be unknown for the others that’s why I suggest a following plan for today’s presentation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12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381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764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Explain the RAN and its components, </a:t>
            </a:r>
            <a:r>
              <a:rPr lang="en-GB" dirty="0" err="1"/>
              <a:t>zwroc</a:t>
            </a:r>
            <a:r>
              <a:rPr lang="en-GB" dirty="0"/>
              <a:t> </a:t>
            </a:r>
            <a:r>
              <a:rPr lang="en-GB" dirty="0" err="1"/>
              <a:t>uwage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vendor-lock in,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It all come us up from the one vendor that is limiting the telecoms in many areas (licences, their own ideas for network expansion, programmability and AI/ML based solutions) and these problems were addressed by O-RAN alliance found in 2018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Telecoms, companies from various IT sectors, R&amp;D institutions, academic entities and standardization organizations. They are divided into workgroups responsible for specific areas and generally are providing specifications for the O-RAN architecture to help in Open RAN deployments.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All in all, Open RAN is for enhancing telecoms efficiency by breaking the vendor-lock in barrier and enabling them to use multi vendor solutions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If we look deeply on the O-RAN history we might distinguish different phases of development for O-RAN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60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crwireless.com/20230825/open_ran/south-korea-launches-local-alliance-boost-o-ran-ecosystem" TargetMode="External"/><Relationship Id="rId13" Type="http://schemas.openxmlformats.org/officeDocument/2006/relationships/hyperlink" Target="https://www.telko.in/dell-oro-podnosi-prognozy-dla-sieci-open-ran-i-vran" TargetMode="External"/><Relationship Id="rId3" Type="http://schemas.openxmlformats.org/officeDocument/2006/relationships/hyperlink" Target="https://www.telko.in/inwestycje-w-open-ran-zaczna-rosnac-po-2025-roku" TargetMode="External"/><Relationship Id="rId7" Type="http://schemas.openxmlformats.org/officeDocument/2006/relationships/hyperlink" Target="https://www.rcrwireless.com/20231031/carriers/vodafone-open-ran-ambitions-go-beyond-hw-sw-disaggregation" TargetMode="External"/><Relationship Id="rId12" Type="http://schemas.openxmlformats.org/officeDocument/2006/relationships/hyperlink" Target="https://www.o-ran.org/specification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lidesgo.com/theme/networking-newsletter#search-networking&amp;position-6&amp;results-16&amp;rs=search" TargetMode="External"/><Relationship Id="rId11" Type="http://schemas.openxmlformats.org/officeDocument/2006/relationships/hyperlink" Target="https://www.nokia.com/about-us/newsroom/articles/open-ran-explained/" TargetMode="External"/><Relationship Id="rId5" Type="http://schemas.openxmlformats.org/officeDocument/2006/relationships/hyperlink" Target="https://stlpartners.com/research/o_ran_what_is_it_worth/" TargetMode="External"/><Relationship Id="rId15" Type="http://schemas.openxmlformats.org/officeDocument/2006/relationships/hyperlink" Target="https://www.digitimes.com/news/a20230605VL200/5g-o-ran-wireless-networking-europe-taiwan-mobile+telecom-interview.html" TargetMode="External"/><Relationship Id="rId10" Type="http://schemas.openxmlformats.org/officeDocument/2006/relationships/hyperlink" Target="https://www.juniper.net/us/en/research-topics/what-is-open-ran.html" TargetMode="External"/><Relationship Id="rId4" Type="http://schemas.openxmlformats.org/officeDocument/2006/relationships/hyperlink" Target="https://www.juniper.net/us/en/research-topics/what-is-ric.html" TargetMode="External"/><Relationship Id="rId9" Type="http://schemas.openxmlformats.org/officeDocument/2006/relationships/hyperlink" Target="https://www.brainyquote.com/quotes/wayne_gretzky_131510" TargetMode="External"/><Relationship Id="rId14" Type="http://schemas.openxmlformats.org/officeDocument/2006/relationships/hyperlink" Target="https://stlpartners.com/articles/network-innovation/four-benefits-of-open-ran-and-whether-open-matte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OPEN RAN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pl-PL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3777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</a:rPr>
              <a:t>RIC Architecture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79099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Non-RT RIC </a:t>
            </a:r>
            <a:r>
              <a:rPr lang="en-GB" dirty="0"/>
              <a:t>communicates with </a:t>
            </a:r>
            <a:r>
              <a:rPr lang="en-GB" i="1" dirty="0" err="1"/>
              <a:t>xApps</a:t>
            </a:r>
            <a:r>
              <a:rPr lang="en-GB" dirty="0"/>
              <a:t> running on a near-RT RIC to provide policy-based guidance for edge control of RAN elements and their resources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Near-RT RIC </a:t>
            </a:r>
            <a:r>
              <a:rPr lang="en-GB" dirty="0"/>
              <a:t>is responsible for intelligent edge control of RAN nodes and resources. It receives policy guidance from the non-RT RIC and provides policy feedback to the non-RT RIC through specialized applications called </a:t>
            </a:r>
            <a:r>
              <a:rPr lang="en-GB" i="1" dirty="0" err="1"/>
              <a:t>xApps</a:t>
            </a:r>
            <a:endParaRPr lang="en-GB" i="1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78B0F2B-1464-73E9-1A58-764BD391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795" y="779929"/>
            <a:ext cx="4058606" cy="2932659"/>
          </a:xfrm>
          <a:prstGeom prst="rect">
            <a:avLst/>
          </a:prstGeom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1FE1AE28-04F1-D7FC-A48C-2D8EEE824E3C}"/>
              </a:ext>
            </a:extLst>
          </p:cNvPr>
          <p:cNvCxnSpPr>
            <a:cxnSpLocks/>
          </p:cNvCxnSpPr>
          <p:nvPr/>
        </p:nvCxnSpPr>
        <p:spPr>
          <a:xfrm flipV="1">
            <a:off x="3971125" y="1486829"/>
            <a:ext cx="1449859" cy="102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A0ED1FC-36FF-6ECA-6877-7EF9024971EB}"/>
              </a:ext>
            </a:extLst>
          </p:cNvPr>
          <p:cNvSpPr txBox="1"/>
          <p:nvPr/>
        </p:nvSpPr>
        <p:spPr>
          <a:xfrm>
            <a:off x="630624" y="3408556"/>
            <a:ext cx="3340501" cy="959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42D71FD5-65C6-173F-CAA6-06E6346B606C}"/>
              </a:ext>
            </a:extLst>
          </p:cNvPr>
          <p:cNvCxnSpPr/>
          <p:nvPr/>
        </p:nvCxnSpPr>
        <p:spPr>
          <a:xfrm flipV="1">
            <a:off x="3980984" y="2746407"/>
            <a:ext cx="1440000" cy="9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9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O-RAN in practice</a:t>
            </a:r>
            <a:endParaRPr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O-RAN in practice</a:t>
            </a:r>
            <a:endParaRPr dirty="0"/>
          </a:p>
        </p:txBody>
      </p:sp>
      <p:sp>
        <p:nvSpPr>
          <p:cNvPr id="200" name="Google Shape;200;p29"/>
          <p:cNvSpPr txBox="1"/>
          <p:nvPr/>
        </p:nvSpPr>
        <p:spPr>
          <a:xfrm>
            <a:off x="4206075" y="2526475"/>
            <a:ext cx="4008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3838500" y="1667351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" name="Google Shape;212;p29"/>
          <p:cNvGrpSpPr/>
          <p:nvPr/>
        </p:nvGrpSpPr>
        <p:grpSpPr>
          <a:xfrm>
            <a:off x="2947115" y="1500075"/>
            <a:ext cx="329219" cy="334551"/>
            <a:chOff x="1232200" y="238125"/>
            <a:chExt cx="5136025" cy="5219200"/>
          </a:xfrm>
        </p:grpSpPr>
        <p:sp>
          <p:nvSpPr>
            <p:cNvPr id="213" name="Google Shape;213;p29"/>
            <p:cNvSpPr/>
            <p:nvPr/>
          </p:nvSpPr>
          <p:spPr>
            <a:xfrm>
              <a:off x="1232200" y="2644400"/>
              <a:ext cx="5136025" cy="2812925"/>
            </a:xfrm>
            <a:custGeom>
              <a:avLst/>
              <a:gdLst/>
              <a:ahLst/>
              <a:cxnLst/>
              <a:rect l="l" t="t" r="r" b="b"/>
              <a:pathLst>
                <a:path w="205441" h="112517" extrusionOk="0">
                  <a:moveTo>
                    <a:pt x="160025" y="6007"/>
                  </a:moveTo>
                  <a:cubicBezTo>
                    <a:pt x="160137" y="6007"/>
                    <a:pt x="160249" y="6009"/>
                    <a:pt x="160360" y="6012"/>
                  </a:cubicBezTo>
                  <a:cubicBezTo>
                    <a:pt x="157979" y="7023"/>
                    <a:pt x="155728" y="8491"/>
                    <a:pt x="153771" y="10416"/>
                  </a:cubicBezTo>
                  <a:lnTo>
                    <a:pt x="135797" y="28422"/>
                  </a:lnTo>
                  <a:lnTo>
                    <a:pt x="130284" y="28422"/>
                  </a:lnTo>
                  <a:cubicBezTo>
                    <a:pt x="130611" y="28129"/>
                    <a:pt x="130904" y="27835"/>
                    <a:pt x="131198" y="27541"/>
                  </a:cubicBezTo>
                  <a:cubicBezTo>
                    <a:pt x="131948" y="26759"/>
                    <a:pt x="132633" y="25943"/>
                    <a:pt x="133285" y="25062"/>
                  </a:cubicBezTo>
                  <a:cubicBezTo>
                    <a:pt x="133742" y="25128"/>
                    <a:pt x="134036" y="25160"/>
                    <a:pt x="134036" y="25160"/>
                  </a:cubicBezTo>
                  <a:lnTo>
                    <a:pt x="135504" y="25356"/>
                  </a:lnTo>
                  <a:lnTo>
                    <a:pt x="150900" y="9959"/>
                  </a:lnTo>
                  <a:cubicBezTo>
                    <a:pt x="153515" y="7344"/>
                    <a:pt x="156861" y="6007"/>
                    <a:pt x="160025" y="6007"/>
                  </a:cubicBezTo>
                  <a:close/>
                  <a:moveTo>
                    <a:pt x="168324" y="10446"/>
                  </a:moveTo>
                  <a:cubicBezTo>
                    <a:pt x="170490" y="10446"/>
                    <a:pt x="172657" y="10925"/>
                    <a:pt x="174647" y="11884"/>
                  </a:cubicBezTo>
                  <a:cubicBezTo>
                    <a:pt x="172592" y="12862"/>
                    <a:pt x="170668" y="14200"/>
                    <a:pt x="168939" y="15896"/>
                  </a:cubicBezTo>
                  <a:lnTo>
                    <a:pt x="146138" y="38730"/>
                  </a:lnTo>
                  <a:lnTo>
                    <a:pt x="132959" y="38730"/>
                  </a:lnTo>
                  <a:lnTo>
                    <a:pt x="132959" y="44765"/>
                  </a:lnTo>
                  <a:lnTo>
                    <a:pt x="148617" y="44765"/>
                  </a:lnTo>
                  <a:lnTo>
                    <a:pt x="173212" y="20169"/>
                  </a:lnTo>
                  <a:cubicBezTo>
                    <a:pt x="176039" y="17324"/>
                    <a:pt x="179768" y="15907"/>
                    <a:pt x="183494" y="15907"/>
                  </a:cubicBezTo>
                  <a:cubicBezTo>
                    <a:pt x="186260" y="15907"/>
                    <a:pt x="189023" y="16688"/>
                    <a:pt x="191414" y="18245"/>
                  </a:cubicBezTo>
                  <a:lnTo>
                    <a:pt x="189163" y="20528"/>
                  </a:lnTo>
                  <a:cubicBezTo>
                    <a:pt x="189033" y="20495"/>
                    <a:pt x="188902" y="20495"/>
                    <a:pt x="188772" y="20495"/>
                  </a:cubicBezTo>
                  <a:cubicBezTo>
                    <a:pt x="183259" y="20495"/>
                    <a:pt x="178105" y="22648"/>
                    <a:pt x="174223" y="26530"/>
                  </a:cubicBezTo>
                  <a:lnTo>
                    <a:pt x="151389" y="49364"/>
                  </a:lnTo>
                  <a:lnTo>
                    <a:pt x="120661" y="49364"/>
                  </a:lnTo>
                  <a:cubicBezTo>
                    <a:pt x="114725" y="49364"/>
                    <a:pt x="109114" y="47048"/>
                    <a:pt x="104906" y="42840"/>
                  </a:cubicBezTo>
                  <a:lnTo>
                    <a:pt x="96555" y="34457"/>
                  </a:lnTo>
                  <a:lnTo>
                    <a:pt x="114790" y="34457"/>
                  </a:lnTo>
                  <a:cubicBezTo>
                    <a:pt x="115181" y="34457"/>
                    <a:pt x="115573" y="34457"/>
                    <a:pt x="115964" y="34424"/>
                  </a:cubicBezTo>
                  <a:lnTo>
                    <a:pt x="138309" y="34424"/>
                  </a:lnTo>
                  <a:lnTo>
                    <a:pt x="158044" y="14689"/>
                  </a:lnTo>
                  <a:cubicBezTo>
                    <a:pt x="160870" y="11863"/>
                    <a:pt x="164596" y="10446"/>
                    <a:pt x="168324" y="10446"/>
                  </a:cubicBezTo>
                  <a:close/>
                  <a:moveTo>
                    <a:pt x="131491" y="14069"/>
                  </a:moveTo>
                  <a:cubicBezTo>
                    <a:pt x="130969" y="17560"/>
                    <a:pt x="129371" y="20756"/>
                    <a:pt x="126859" y="23333"/>
                  </a:cubicBezTo>
                  <a:cubicBezTo>
                    <a:pt x="123891" y="26400"/>
                    <a:pt x="119976" y="28161"/>
                    <a:pt x="115769" y="28422"/>
                  </a:cubicBezTo>
                  <a:lnTo>
                    <a:pt x="82007" y="28422"/>
                  </a:lnTo>
                  <a:lnTo>
                    <a:pt x="100666" y="47081"/>
                  </a:lnTo>
                  <a:cubicBezTo>
                    <a:pt x="106015" y="52430"/>
                    <a:pt x="113094" y="55366"/>
                    <a:pt x="120661" y="55366"/>
                  </a:cubicBezTo>
                  <a:lnTo>
                    <a:pt x="153869" y="55366"/>
                  </a:lnTo>
                  <a:lnTo>
                    <a:pt x="178464" y="30771"/>
                  </a:lnTo>
                  <a:cubicBezTo>
                    <a:pt x="181237" y="28031"/>
                    <a:pt x="184890" y="26530"/>
                    <a:pt x="188772" y="26530"/>
                  </a:cubicBezTo>
                  <a:cubicBezTo>
                    <a:pt x="191610" y="26530"/>
                    <a:pt x="194350" y="27346"/>
                    <a:pt x="196698" y="28879"/>
                  </a:cubicBezTo>
                  <a:lnTo>
                    <a:pt x="153934" y="71611"/>
                  </a:lnTo>
                  <a:lnTo>
                    <a:pt x="75907" y="71611"/>
                  </a:lnTo>
                  <a:lnTo>
                    <a:pt x="70035" y="77515"/>
                  </a:lnTo>
                  <a:lnTo>
                    <a:pt x="35100" y="42579"/>
                  </a:lnTo>
                  <a:lnTo>
                    <a:pt x="63577" y="14069"/>
                  </a:lnTo>
                  <a:close/>
                  <a:moveTo>
                    <a:pt x="25933" y="41927"/>
                  </a:moveTo>
                  <a:lnTo>
                    <a:pt x="26586" y="42579"/>
                  </a:lnTo>
                  <a:lnTo>
                    <a:pt x="26553" y="42579"/>
                  </a:lnTo>
                  <a:lnTo>
                    <a:pt x="70035" y="86029"/>
                  </a:lnTo>
                  <a:lnTo>
                    <a:pt x="70590" y="86583"/>
                  </a:lnTo>
                  <a:lnTo>
                    <a:pt x="53171" y="104002"/>
                  </a:lnTo>
                  <a:lnTo>
                    <a:pt x="8514" y="59346"/>
                  </a:lnTo>
                  <a:lnTo>
                    <a:pt x="25933" y="41927"/>
                  </a:lnTo>
                  <a:close/>
                  <a:moveTo>
                    <a:pt x="160047" y="0"/>
                  </a:moveTo>
                  <a:cubicBezTo>
                    <a:pt x="155321" y="0"/>
                    <a:pt x="150418" y="1928"/>
                    <a:pt x="146627" y="5719"/>
                  </a:cubicBezTo>
                  <a:lnTo>
                    <a:pt x="137428" y="14917"/>
                  </a:lnTo>
                  <a:cubicBezTo>
                    <a:pt x="137624" y="13645"/>
                    <a:pt x="137689" y="12308"/>
                    <a:pt x="137656" y="10970"/>
                  </a:cubicBezTo>
                  <a:lnTo>
                    <a:pt x="137591" y="8067"/>
                  </a:lnTo>
                  <a:lnTo>
                    <a:pt x="61098" y="8067"/>
                  </a:lnTo>
                  <a:lnTo>
                    <a:pt x="30826" y="38306"/>
                  </a:lnTo>
                  <a:lnTo>
                    <a:pt x="25933" y="33413"/>
                  </a:lnTo>
                  <a:lnTo>
                    <a:pt x="1" y="59346"/>
                  </a:lnTo>
                  <a:lnTo>
                    <a:pt x="53171" y="112516"/>
                  </a:lnTo>
                  <a:lnTo>
                    <a:pt x="79104" y="86583"/>
                  </a:lnTo>
                  <a:lnTo>
                    <a:pt x="74309" y="81756"/>
                  </a:lnTo>
                  <a:lnTo>
                    <a:pt x="78419" y="77645"/>
                  </a:lnTo>
                  <a:lnTo>
                    <a:pt x="156445" y="77645"/>
                  </a:lnTo>
                  <a:lnTo>
                    <a:pt x="205441" y="28650"/>
                  </a:lnTo>
                  <a:lnTo>
                    <a:pt x="203288" y="26530"/>
                  </a:lnTo>
                  <a:cubicBezTo>
                    <a:pt x="201265" y="24475"/>
                    <a:pt x="198884" y="22942"/>
                    <a:pt x="196274" y="21931"/>
                  </a:cubicBezTo>
                  <a:lnTo>
                    <a:pt x="200156" y="18016"/>
                  </a:lnTo>
                  <a:lnTo>
                    <a:pt x="198036" y="15896"/>
                  </a:lnTo>
                  <a:cubicBezTo>
                    <a:pt x="194033" y="11893"/>
                    <a:pt x="188762" y="9892"/>
                    <a:pt x="183507" y="9892"/>
                  </a:cubicBezTo>
                  <a:cubicBezTo>
                    <a:pt x="183109" y="9892"/>
                    <a:pt x="182710" y="9904"/>
                    <a:pt x="182313" y="9927"/>
                  </a:cubicBezTo>
                  <a:cubicBezTo>
                    <a:pt x="179084" y="6926"/>
                    <a:pt x="175137" y="5164"/>
                    <a:pt x="171059" y="4610"/>
                  </a:cubicBezTo>
                  <a:lnTo>
                    <a:pt x="171190" y="4479"/>
                  </a:lnTo>
                  <a:cubicBezTo>
                    <a:pt x="168189" y="1479"/>
                    <a:pt x="164186" y="0"/>
                    <a:pt x="160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289500" y="3612650"/>
              <a:ext cx="135400" cy="150875"/>
            </a:xfrm>
            <a:custGeom>
              <a:avLst/>
              <a:gdLst/>
              <a:ahLst/>
              <a:cxnLst/>
              <a:rect l="l" t="t" r="r" b="b"/>
              <a:pathLst>
                <a:path w="5416" h="6035" extrusionOk="0">
                  <a:moveTo>
                    <a:pt x="0" y="0"/>
                  </a:moveTo>
                  <a:lnTo>
                    <a:pt x="0" y="6035"/>
                  </a:lnTo>
                  <a:lnTo>
                    <a:pt x="5415" y="6035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44850" y="3917625"/>
              <a:ext cx="436300" cy="415925"/>
            </a:xfrm>
            <a:custGeom>
              <a:avLst/>
              <a:gdLst/>
              <a:ahLst/>
              <a:cxnLst/>
              <a:rect l="l" t="t" r="r" b="b"/>
              <a:pathLst>
                <a:path w="17452" h="16637" extrusionOk="0">
                  <a:moveTo>
                    <a:pt x="8318" y="6003"/>
                  </a:moveTo>
                  <a:cubicBezTo>
                    <a:pt x="8938" y="6003"/>
                    <a:pt x="9525" y="6264"/>
                    <a:pt x="9949" y="6688"/>
                  </a:cubicBezTo>
                  <a:cubicBezTo>
                    <a:pt x="10863" y="7601"/>
                    <a:pt x="10863" y="9069"/>
                    <a:pt x="9949" y="9950"/>
                  </a:cubicBezTo>
                  <a:cubicBezTo>
                    <a:pt x="9525" y="10407"/>
                    <a:pt x="8938" y="10635"/>
                    <a:pt x="8318" y="10635"/>
                  </a:cubicBezTo>
                  <a:cubicBezTo>
                    <a:pt x="7699" y="10635"/>
                    <a:pt x="7111" y="10407"/>
                    <a:pt x="6687" y="9950"/>
                  </a:cubicBezTo>
                  <a:cubicBezTo>
                    <a:pt x="6263" y="9526"/>
                    <a:pt x="6002" y="8939"/>
                    <a:pt x="6002" y="8319"/>
                  </a:cubicBezTo>
                  <a:cubicBezTo>
                    <a:pt x="6002" y="7699"/>
                    <a:pt x="6263" y="7112"/>
                    <a:pt x="6687" y="6688"/>
                  </a:cubicBezTo>
                  <a:cubicBezTo>
                    <a:pt x="7111" y="6264"/>
                    <a:pt x="7699" y="6003"/>
                    <a:pt x="8318" y="6003"/>
                  </a:cubicBezTo>
                  <a:close/>
                  <a:moveTo>
                    <a:pt x="8318" y="1"/>
                  </a:moveTo>
                  <a:cubicBezTo>
                    <a:pt x="6100" y="1"/>
                    <a:pt x="4013" y="849"/>
                    <a:pt x="2447" y="2415"/>
                  </a:cubicBezTo>
                  <a:cubicBezTo>
                    <a:pt x="848" y="4013"/>
                    <a:pt x="0" y="6101"/>
                    <a:pt x="0" y="8319"/>
                  </a:cubicBezTo>
                  <a:cubicBezTo>
                    <a:pt x="0" y="10537"/>
                    <a:pt x="848" y="12625"/>
                    <a:pt x="2447" y="14223"/>
                  </a:cubicBezTo>
                  <a:cubicBezTo>
                    <a:pt x="4013" y="15789"/>
                    <a:pt x="6100" y="16637"/>
                    <a:pt x="8318" y="16637"/>
                  </a:cubicBezTo>
                  <a:cubicBezTo>
                    <a:pt x="10536" y="16637"/>
                    <a:pt x="12657" y="15789"/>
                    <a:pt x="14223" y="14223"/>
                  </a:cubicBezTo>
                  <a:cubicBezTo>
                    <a:pt x="17452" y="10961"/>
                    <a:pt x="17452" y="5677"/>
                    <a:pt x="14223" y="2415"/>
                  </a:cubicBezTo>
                  <a:cubicBezTo>
                    <a:pt x="12657" y="849"/>
                    <a:pt x="10536" y="1"/>
                    <a:pt x="8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3401425" y="902750"/>
              <a:ext cx="1361900" cy="1361075"/>
            </a:xfrm>
            <a:custGeom>
              <a:avLst/>
              <a:gdLst/>
              <a:ahLst/>
              <a:cxnLst/>
              <a:rect l="l" t="t" r="r" b="b"/>
              <a:pathLst>
                <a:path w="54476" h="54443" extrusionOk="0">
                  <a:moveTo>
                    <a:pt x="27238" y="6002"/>
                  </a:moveTo>
                  <a:cubicBezTo>
                    <a:pt x="38916" y="6002"/>
                    <a:pt x="48441" y="15527"/>
                    <a:pt x="48441" y="27205"/>
                  </a:cubicBezTo>
                  <a:cubicBezTo>
                    <a:pt x="48441" y="38916"/>
                    <a:pt x="38916" y="48408"/>
                    <a:pt x="27238" y="48408"/>
                  </a:cubicBezTo>
                  <a:cubicBezTo>
                    <a:pt x="15560" y="48408"/>
                    <a:pt x="6035" y="38916"/>
                    <a:pt x="6035" y="27205"/>
                  </a:cubicBezTo>
                  <a:cubicBezTo>
                    <a:pt x="6035" y="15527"/>
                    <a:pt x="15560" y="6002"/>
                    <a:pt x="27238" y="6002"/>
                  </a:cubicBezTo>
                  <a:close/>
                  <a:moveTo>
                    <a:pt x="27238" y="0"/>
                  </a:moveTo>
                  <a:cubicBezTo>
                    <a:pt x="12233" y="0"/>
                    <a:pt x="0" y="12200"/>
                    <a:pt x="0" y="27205"/>
                  </a:cubicBezTo>
                  <a:cubicBezTo>
                    <a:pt x="0" y="42243"/>
                    <a:pt x="12233" y="54443"/>
                    <a:pt x="27238" y="54443"/>
                  </a:cubicBezTo>
                  <a:cubicBezTo>
                    <a:pt x="42243" y="54443"/>
                    <a:pt x="54476" y="42243"/>
                    <a:pt x="54476" y="27205"/>
                  </a:cubicBezTo>
                  <a:cubicBezTo>
                    <a:pt x="54476" y="12200"/>
                    <a:pt x="42243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875225" y="1153100"/>
              <a:ext cx="429800" cy="813075"/>
            </a:xfrm>
            <a:custGeom>
              <a:avLst/>
              <a:gdLst/>
              <a:ahLst/>
              <a:cxnLst/>
              <a:rect l="l" t="t" r="r" b="b"/>
              <a:pathLst>
                <a:path w="17192" h="32523" extrusionOk="0">
                  <a:moveTo>
                    <a:pt x="5774" y="0"/>
                  </a:moveTo>
                  <a:cubicBezTo>
                    <a:pt x="5676" y="0"/>
                    <a:pt x="5611" y="66"/>
                    <a:pt x="5611" y="196"/>
                  </a:cubicBezTo>
                  <a:lnTo>
                    <a:pt x="5611" y="5285"/>
                  </a:lnTo>
                  <a:cubicBezTo>
                    <a:pt x="4665" y="5644"/>
                    <a:pt x="3719" y="6166"/>
                    <a:pt x="2773" y="6818"/>
                  </a:cubicBezTo>
                  <a:cubicBezTo>
                    <a:pt x="1827" y="7503"/>
                    <a:pt x="1142" y="8253"/>
                    <a:pt x="718" y="9036"/>
                  </a:cubicBezTo>
                  <a:cubicBezTo>
                    <a:pt x="327" y="9852"/>
                    <a:pt x="131" y="10830"/>
                    <a:pt x="131" y="12037"/>
                  </a:cubicBezTo>
                  <a:cubicBezTo>
                    <a:pt x="131" y="13212"/>
                    <a:pt x="425" y="14223"/>
                    <a:pt x="1044" y="15071"/>
                  </a:cubicBezTo>
                  <a:cubicBezTo>
                    <a:pt x="2154" y="16571"/>
                    <a:pt x="3948" y="17615"/>
                    <a:pt x="6427" y="18170"/>
                  </a:cubicBezTo>
                  <a:lnTo>
                    <a:pt x="9460" y="18855"/>
                  </a:lnTo>
                  <a:cubicBezTo>
                    <a:pt x="10374" y="19050"/>
                    <a:pt x="11157" y="19311"/>
                    <a:pt x="11776" y="19638"/>
                  </a:cubicBezTo>
                  <a:cubicBezTo>
                    <a:pt x="12396" y="19964"/>
                    <a:pt x="12722" y="20421"/>
                    <a:pt x="12722" y="21073"/>
                  </a:cubicBezTo>
                  <a:cubicBezTo>
                    <a:pt x="12722" y="22182"/>
                    <a:pt x="12005" y="22965"/>
                    <a:pt x="10569" y="23422"/>
                  </a:cubicBezTo>
                  <a:cubicBezTo>
                    <a:pt x="9950" y="23585"/>
                    <a:pt x="9036" y="23683"/>
                    <a:pt x="7829" y="23683"/>
                  </a:cubicBezTo>
                  <a:cubicBezTo>
                    <a:pt x="6101" y="23683"/>
                    <a:pt x="4535" y="23291"/>
                    <a:pt x="3165" y="22476"/>
                  </a:cubicBezTo>
                  <a:cubicBezTo>
                    <a:pt x="1762" y="21660"/>
                    <a:pt x="718" y="20518"/>
                    <a:pt x="1" y="19083"/>
                  </a:cubicBezTo>
                  <a:lnTo>
                    <a:pt x="1" y="25183"/>
                  </a:lnTo>
                  <a:cubicBezTo>
                    <a:pt x="1860" y="26325"/>
                    <a:pt x="3785" y="27173"/>
                    <a:pt x="5774" y="27760"/>
                  </a:cubicBezTo>
                  <a:lnTo>
                    <a:pt x="5840" y="32392"/>
                  </a:lnTo>
                  <a:cubicBezTo>
                    <a:pt x="5840" y="32490"/>
                    <a:pt x="5872" y="32522"/>
                    <a:pt x="5970" y="32522"/>
                  </a:cubicBezTo>
                  <a:lnTo>
                    <a:pt x="9917" y="32522"/>
                  </a:lnTo>
                  <a:cubicBezTo>
                    <a:pt x="10015" y="32522"/>
                    <a:pt x="10080" y="32457"/>
                    <a:pt x="10080" y="32327"/>
                  </a:cubicBezTo>
                  <a:lnTo>
                    <a:pt x="10080" y="28086"/>
                  </a:lnTo>
                  <a:cubicBezTo>
                    <a:pt x="12657" y="27238"/>
                    <a:pt x="14549" y="26031"/>
                    <a:pt x="15723" y="24531"/>
                  </a:cubicBezTo>
                  <a:cubicBezTo>
                    <a:pt x="16702" y="23291"/>
                    <a:pt x="17191" y="22084"/>
                    <a:pt x="17191" y="20877"/>
                  </a:cubicBezTo>
                  <a:cubicBezTo>
                    <a:pt x="17191" y="18561"/>
                    <a:pt x="16115" y="16865"/>
                    <a:pt x="13929" y="15821"/>
                  </a:cubicBezTo>
                  <a:cubicBezTo>
                    <a:pt x="12983" y="15364"/>
                    <a:pt x="12005" y="15006"/>
                    <a:pt x="10928" y="14777"/>
                  </a:cubicBezTo>
                  <a:cubicBezTo>
                    <a:pt x="9852" y="14549"/>
                    <a:pt x="8841" y="14321"/>
                    <a:pt x="7927" y="14125"/>
                  </a:cubicBezTo>
                  <a:cubicBezTo>
                    <a:pt x="6981" y="13897"/>
                    <a:pt x="6198" y="13603"/>
                    <a:pt x="5579" y="13212"/>
                  </a:cubicBezTo>
                  <a:cubicBezTo>
                    <a:pt x="4959" y="12853"/>
                    <a:pt x="4665" y="12298"/>
                    <a:pt x="4665" y="11515"/>
                  </a:cubicBezTo>
                  <a:cubicBezTo>
                    <a:pt x="4665" y="10732"/>
                    <a:pt x="4959" y="10178"/>
                    <a:pt x="5579" y="9917"/>
                  </a:cubicBezTo>
                  <a:cubicBezTo>
                    <a:pt x="6198" y="9656"/>
                    <a:pt x="6949" y="9525"/>
                    <a:pt x="7829" y="9525"/>
                  </a:cubicBezTo>
                  <a:cubicBezTo>
                    <a:pt x="10798" y="9525"/>
                    <a:pt x="13277" y="10439"/>
                    <a:pt x="15201" y="12331"/>
                  </a:cubicBezTo>
                  <a:lnTo>
                    <a:pt x="15201" y="7112"/>
                  </a:lnTo>
                  <a:cubicBezTo>
                    <a:pt x="14484" y="6296"/>
                    <a:pt x="12722" y="5709"/>
                    <a:pt x="9917" y="5350"/>
                  </a:cubicBezTo>
                  <a:lnTo>
                    <a:pt x="9917" y="131"/>
                  </a:lnTo>
                  <a:cubicBezTo>
                    <a:pt x="9917" y="33"/>
                    <a:pt x="9852" y="0"/>
                    <a:pt x="9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99800" y="238125"/>
              <a:ext cx="4000850" cy="2201050"/>
            </a:xfrm>
            <a:custGeom>
              <a:avLst/>
              <a:gdLst/>
              <a:ahLst/>
              <a:cxnLst/>
              <a:rect l="l" t="t" r="r" b="b"/>
              <a:pathLst>
                <a:path w="160034" h="88042" extrusionOk="0">
                  <a:moveTo>
                    <a:pt x="131425" y="6035"/>
                  </a:moveTo>
                  <a:lnTo>
                    <a:pt x="131425" y="9525"/>
                  </a:lnTo>
                  <a:lnTo>
                    <a:pt x="11972" y="9525"/>
                  </a:lnTo>
                  <a:lnTo>
                    <a:pt x="11972" y="62434"/>
                  </a:lnTo>
                  <a:lnTo>
                    <a:pt x="6035" y="62434"/>
                  </a:lnTo>
                  <a:lnTo>
                    <a:pt x="6035" y="6035"/>
                  </a:lnTo>
                  <a:close/>
                  <a:moveTo>
                    <a:pt x="143430" y="15527"/>
                  </a:moveTo>
                  <a:lnTo>
                    <a:pt x="143430" y="19572"/>
                  </a:lnTo>
                  <a:lnTo>
                    <a:pt x="22573" y="19572"/>
                  </a:lnTo>
                  <a:lnTo>
                    <a:pt x="22573" y="71927"/>
                  </a:lnTo>
                  <a:lnTo>
                    <a:pt x="18006" y="71927"/>
                  </a:lnTo>
                  <a:lnTo>
                    <a:pt x="18006" y="15527"/>
                  </a:lnTo>
                  <a:close/>
                  <a:moveTo>
                    <a:pt x="153998" y="25607"/>
                  </a:moveTo>
                  <a:lnTo>
                    <a:pt x="153998" y="82006"/>
                  </a:lnTo>
                  <a:lnTo>
                    <a:pt x="28608" y="82006"/>
                  </a:lnTo>
                  <a:lnTo>
                    <a:pt x="28608" y="25607"/>
                  </a:lnTo>
                  <a:close/>
                  <a:moveTo>
                    <a:pt x="0" y="0"/>
                  </a:moveTo>
                  <a:lnTo>
                    <a:pt x="0" y="68436"/>
                  </a:lnTo>
                  <a:lnTo>
                    <a:pt x="11972" y="68436"/>
                  </a:lnTo>
                  <a:lnTo>
                    <a:pt x="11972" y="77961"/>
                  </a:lnTo>
                  <a:lnTo>
                    <a:pt x="22573" y="77961"/>
                  </a:lnTo>
                  <a:lnTo>
                    <a:pt x="22573" y="88041"/>
                  </a:lnTo>
                  <a:lnTo>
                    <a:pt x="160033" y="88041"/>
                  </a:lnTo>
                  <a:lnTo>
                    <a:pt x="160033" y="19572"/>
                  </a:lnTo>
                  <a:lnTo>
                    <a:pt x="149432" y="19572"/>
                  </a:lnTo>
                  <a:lnTo>
                    <a:pt x="149432" y="9525"/>
                  </a:lnTo>
                  <a:lnTo>
                    <a:pt x="137460" y="9525"/>
                  </a:lnTo>
                  <a:lnTo>
                    <a:pt x="137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099900" y="266585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007350" y="4859525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0" y="1"/>
                  </a:moveTo>
                  <a:lnTo>
                    <a:pt x="0" y="6590"/>
                  </a:lnTo>
                  <a:lnTo>
                    <a:pt x="6002" y="6590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83500" y="430417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547000" y="510662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432000" y="11213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3" y="6557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309675" y="2403250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03" y="6590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804413" y="1556687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O-RAN Investments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1051512" y="2107134"/>
            <a:ext cx="2671501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Counterpoint Research Institute in its report </a:t>
            </a:r>
            <a:r>
              <a:rPr lang="en-GB" i="1" dirty="0"/>
              <a:t>Open RAN Tracker </a:t>
            </a:r>
            <a:r>
              <a:rPr lang="en-GB" dirty="0"/>
              <a:t> stated that investments in O-RAN will grow after 2025, and telcos will spend 30 </a:t>
            </a:r>
            <a:r>
              <a:rPr lang="en-GB" dirty="0" err="1"/>
              <a:t>bln</a:t>
            </a:r>
            <a:r>
              <a:rPr lang="en-GB" dirty="0"/>
              <a:t> dollars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2022-2030</a:t>
            </a:r>
            <a:endParaRPr i="1" dirty="0"/>
          </a:p>
        </p:txBody>
      </p:sp>
      <p:sp>
        <p:nvSpPr>
          <p:cNvPr id="227" name="Google Shape;227;p29"/>
          <p:cNvSpPr txBox="1">
            <a:spLocks noGrp="1"/>
          </p:cNvSpPr>
          <p:nvPr>
            <p:ph type="ctrTitle" idx="2"/>
          </p:nvPr>
        </p:nvSpPr>
        <p:spPr>
          <a:xfrm flipH="1">
            <a:off x="4251175" y="658250"/>
            <a:ext cx="12588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O-RAN on chart</a:t>
            </a:r>
            <a:endParaRPr sz="1100" dirty="0"/>
          </a:p>
        </p:txBody>
      </p:sp>
      <p:sp>
        <p:nvSpPr>
          <p:cNvPr id="2" name="Google Shape;4558;p49">
            <a:extLst>
              <a:ext uri="{FF2B5EF4-FFF2-40B4-BE49-F238E27FC236}">
                <a16:creationId xmlns:a16="http://schemas.microsoft.com/office/drawing/2014/main" id="{665F8EF6-2A29-9F71-95DE-06FB996C9752}"/>
              </a:ext>
            </a:extLst>
          </p:cNvPr>
          <p:cNvSpPr/>
          <p:nvPr/>
        </p:nvSpPr>
        <p:spPr>
          <a:xfrm>
            <a:off x="2937013" y="3339552"/>
            <a:ext cx="349421" cy="34768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5;p29">
            <a:extLst>
              <a:ext uri="{FF2B5EF4-FFF2-40B4-BE49-F238E27FC236}">
                <a16:creationId xmlns:a16="http://schemas.microsoft.com/office/drawing/2014/main" id="{497BCE8C-F05F-FA98-CD7C-8D51AB4B8FBB}"/>
              </a:ext>
            </a:extLst>
          </p:cNvPr>
          <p:cNvSpPr txBox="1">
            <a:spLocks/>
          </p:cNvSpPr>
          <p:nvPr/>
        </p:nvSpPr>
        <p:spPr>
          <a:xfrm flipH="1">
            <a:off x="753787" y="3404905"/>
            <a:ext cx="26715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pl-PL" dirty="0"/>
              <a:t>O-RAN </a:t>
            </a:r>
            <a:r>
              <a:rPr lang="en-GB" dirty="0"/>
              <a:t>Predictions</a:t>
            </a:r>
            <a:endParaRPr lang="pl-PL" dirty="0"/>
          </a:p>
        </p:txBody>
      </p:sp>
      <p:sp>
        <p:nvSpPr>
          <p:cNvPr id="4" name="Google Shape;226;p29">
            <a:extLst>
              <a:ext uri="{FF2B5EF4-FFF2-40B4-BE49-F238E27FC236}">
                <a16:creationId xmlns:a16="http://schemas.microsoft.com/office/drawing/2014/main" id="{71BB4053-D468-3647-84A7-C01AE91BAB68}"/>
              </a:ext>
            </a:extLst>
          </p:cNvPr>
          <p:cNvSpPr txBox="1">
            <a:spLocks/>
          </p:cNvSpPr>
          <p:nvPr/>
        </p:nvSpPr>
        <p:spPr>
          <a:xfrm flipH="1">
            <a:off x="1014795" y="3967567"/>
            <a:ext cx="2671501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l"/>
            <a:r>
              <a:rPr lang="en-GB" dirty="0" err="1"/>
              <a:t>Dell’Oro</a:t>
            </a:r>
            <a:r>
              <a:rPr lang="en-GB" dirty="0"/>
              <a:t> Institute in its report </a:t>
            </a:r>
            <a:r>
              <a:rPr lang="en-GB" i="1" dirty="0"/>
              <a:t>Open RAN Advanced Research Report </a:t>
            </a:r>
            <a:r>
              <a:rPr lang="en-GB" dirty="0"/>
              <a:t> stated that RAN market will consist in 2026 in 15% of Open RAN-based solutions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FD5217-DD56-35D7-17A5-1BFE337A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61" y="1098379"/>
            <a:ext cx="4124257" cy="162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27;p29">
            <a:extLst>
              <a:ext uri="{FF2B5EF4-FFF2-40B4-BE49-F238E27FC236}">
                <a16:creationId xmlns:a16="http://schemas.microsoft.com/office/drawing/2014/main" id="{4F2EF138-AC5A-9D53-B3CB-69524E27E016}"/>
              </a:ext>
            </a:extLst>
          </p:cNvPr>
          <p:cNvSpPr txBox="1">
            <a:spLocks/>
          </p:cNvSpPr>
          <p:nvPr/>
        </p:nvSpPr>
        <p:spPr>
          <a:xfrm flipH="1">
            <a:off x="4251175" y="2849780"/>
            <a:ext cx="1258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l"/>
            <a:r>
              <a:rPr lang="pl-PL" sz="1100" dirty="0"/>
              <a:t>O-RAN </a:t>
            </a:r>
            <a:r>
              <a:rPr lang="en-GB" sz="1100" dirty="0"/>
              <a:t>in media</a:t>
            </a:r>
            <a:endParaRPr lang="pl-PL" sz="11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986F269-F8EC-AAE6-2CAA-339FDEC09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61" y="3200265"/>
            <a:ext cx="4424082" cy="3678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DFD4EDE4-278B-0CA6-2644-AF4DE31D3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533" y="3613331"/>
            <a:ext cx="4424082" cy="354236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9C38901-82C7-6369-B1F2-FDBE6428F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533" y="4040637"/>
            <a:ext cx="4424081" cy="308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Polish commitment in Open RAN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7" name="Google Shape;467;p42"/>
          <p:cNvSpPr txBox="1">
            <a:spLocks noGrp="1"/>
          </p:cNvSpPr>
          <p:nvPr>
            <p:ph type="body" idx="1"/>
          </p:nvPr>
        </p:nvSpPr>
        <p:spPr>
          <a:xfrm>
            <a:off x="766119" y="1615646"/>
            <a:ext cx="2616543" cy="2935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IS-Wireless </a:t>
            </a:r>
            <a:r>
              <a:rPr lang="en-GB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(Headquartered in </a:t>
            </a:r>
            <a:r>
              <a:rPr lang="en-GB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Piaseczno</a:t>
            </a:r>
            <a:r>
              <a:rPr lang="en-GB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)</a:t>
            </a:r>
            <a:endParaRPr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b="0" i="0" dirty="0">
                <a:solidFill>
                  <a:srgbClr val="616A7D"/>
                </a:solidFill>
                <a:effectLst/>
                <a:latin typeface="Lato" panose="020F0502020204030203" pitchFamily="34" charset="0"/>
              </a:rPr>
              <a:t>The company has been recognized as one of a few European O-RAN vendors by leading telco operators including Deutsche Telekom, Orange and Telecom Italia (TIM)</a:t>
            </a:r>
          </a:p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IS-Wireless is one of Europe’s Open RAN specialists</a:t>
            </a:r>
            <a:endParaRPr lang="en-GB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 Poland-based vendor has developed software for fully virtualised RAN deployments</a:t>
            </a:r>
            <a:endParaRPr lang="en-GB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It has some near-term opportunities in private networks</a:t>
            </a:r>
            <a:endParaRPr lang="en-GB" b="0" i="0" dirty="0">
              <a:solidFill>
                <a:srgbClr val="212529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4818500" y="2835335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B2FE9F6-8043-4D4C-A2FB-9D6B2DE7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86" y="1705665"/>
            <a:ext cx="5375365" cy="120499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AE2B681-B874-AB95-B215-D2C2A4C4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986" y="3130921"/>
            <a:ext cx="5464432" cy="15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4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ctrTitle"/>
          </p:nvPr>
        </p:nvSpPr>
        <p:spPr>
          <a:xfrm flipH="1">
            <a:off x="1290600" y="1263526"/>
            <a:ext cx="3281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389" name="Google Shape;389;p37"/>
          <p:cNvSpPr txBox="1">
            <a:spLocks noGrp="1"/>
          </p:cNvSpPr>
          <p:nvPr>
            <p:ph type="title" idx="2"/>
          </p:nvPr>
        </p:nvSpPr>
        <p:spPr>
          <a:xfrm flipH="1">
            <a:off x="1153580" y="50902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A1C1FFD-C005-E9E0-36C5-73A655B1DF8C}"/>
              </a:ext>
            </a:extLst>
          </p:cNvPr>
          <p:cNvSpPr txBox="1"/>
          <p:nvPr/>
        </p:nvSpPr>
        <p:spPr>
          <a:xfrm>
            <a:off x="1692210" y="2110169"/>
            <a:ext cx="2572462" cy="138499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GB" i="1" dirty="0"/>
              <a:t>A good hockey player plays where the puck is. A great hockey player plays where the puck is going to be.</a:t>
            </a:r>
          </a:p>
          <a:p>
            <a:endParaRPr lang="en-GB" i="1" dirty="0"/>
          </a:p>
          <a:p>
            <a:endParaRPr lang="pl-PL" i="1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FCB839F-BF61-DCD0-5ED4-81B50A15354B}"/>
              </a:ext>
            </a:extLst>
          </p:cNvPr>
          <p:cNvSpPr txBox="1"/>
          <p:nvPr/>
        </p:nvSpPr>
        <p:spPr>
          <a:xfrm>
            <a:off x="2297204" y="3216368"/>
            <a:ext cx="1835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Wayne Gretzky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anyone have any questions?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Bibliography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7" name="Google Shape;467;p42"/>
          <p:cNvSpPr txBox="1">
            <a:spLocks noGrp="1"/>
          </p:cNvSpPr>
          <p:nvPr>
            <p:ph type="body" idx="1"/>
          </p:nvPr>
        </p:nvSpPr>
        <p:spPr>
          <a:xfrm>
            <a:off x="766119" y="1615646"/>
            <a:ext cx="7631569" cy="3037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lang="pl-PL" dirty="0"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b="0" i="0" dirty="0">
                <a:solidFill>
                  <a:srgbClr val="666666"/>
                </a:solidFill>
                <a:effectLst/>
                <a:latin typeface="Arial" panose="020B0604020202020204" pitchFamily="34" charset="0"/>
                <a:hlinkClick r:id="rId3"/>
              </a:rPr>
              <a:t>https://www.telko.in/inwestycje-w-open-ran-zaczna-rosnac-po-2025-roku</a:t>
            </a:r>
            <a:endParaRPr lang="en-GB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b="0" i="0" dirty="0">
                <a:solidFill>
                  <a:srgbClr val="666666"/>
                </a:solidFill>
                <a:effectLst/>
                <a:latin typeface="Arial" panose="020B0604020202020204" pitchFamily="34" charset="0"/>
                <a:hlinkClick r:id="rId4"/>
              </a:rPr>
              <a:t>https://www.juniper.net/us/en/research-topics/what-is-ric.html</a:t>
            </a:r>
            <a:endParaRPr lang="en-GB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5"/>
              </a:rPr>
              <a:t>https://stlpartners.com/research/o_ran_what_is_it_worth/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6"/>
              </a:rPr>
              <a:t>https://slidesgo.com/theme/networking-newsletter#search-networking&amp;position-6&amp;results-16&amp;rs=search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7"/>
              </a:rPr>
              <a:t>https://www.rcrwireless.com/20231031/carriers/vodafone-open-ran-ambitions-go-beyond-hw-sw-disaggregation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8"/>
              </a:rPr>
              <a:t>https://www.rcrwireless.com/20230825/open_ran/south-korea-launches-local-alliance-boost-o-ran-ecosystem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9"/>
              </a:rPr>
              <a:t>https://www.brainyquote.com/quotes/wayne_gretzky_131510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10"/>
              </a:rPr>
              <a:t>https://www.juniper.net/us/en/research-topics/what-is-open-ran.html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11"/>
              </a:rPr>
              <a:t>https://www.nokia.com/about-us/newsroom/articles/open-ran-explained/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12"/>
              </a:rPr>
              <a:t>https://www.o-ran.org/specifications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13"/>
              </a:rPr>
              <a:t>https://www.telko.in/dell-oro-podnosi-prognozy-dla-sieci-open-ran-i-vran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14"/>
              </a:rPr>
              <a:t>https://stlpartners.com/articles/network-innovation/four-benefits-of-open-ran-and-whether-open-matters/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  <a:hlinkClick r:id="rId15"/>
              </a:rPr>
              <a:t>https://www.digitimes.com/news/a20230605VL200/5g-o-ran-wireless-networking-europe-taiwan-mobile+telecom-interview.html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</a:rPr>
              <a:t>https://www.telecomtv.com/content/open-ran/is-wireless-in-fundraising-mode-as-open-ran-opportunities-emerge-44808/</a:t>
            </a:r>
          </a:p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endParaRPr lang="en-GB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endParaRPr lang="en-GB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4818500" y="2835335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12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O-RAN EVOLUTION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RAN? Why we need to make it more open?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the RAN history</a:t>
            </a:r>
            <a:endParaRPr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 Intelligent Controller</a:t>
            </a:r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Is that really works? </a:t>
            </a:r>
            <a:r>
              <a:rPr lang="en-GB" dirty="0"/>
              <a:t>O-RAN predictions and profitability</a:t>
            </a: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O-RAN IN ACTION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Accelerating the future</a:t>
            </a:r>
            <a:endParaRPr dirty="0"/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O-RAN Introduction</a:t>
            </a:r>
            <a:endParaRPr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Radio Access Network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67" name="Google Shape;467;p42"/>
          <p:cNvSpPr txBox="1">
            <a:spLocks noGrp="1"/>
          </p:cNvSpPr>
          <p:nvPr>
            <p:ph type="body" idx="1"/>
          </p:nvPr>
        </p:nvSpPr>
        <p:spPr>
          <a:xfrm>
            <a:off x="766119" y="1615646"/>
            <a:ext cx="2616543" cy="2286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RAN</a:t>
            </a:r>
            <a:endParaRPr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</a:rPr>
              <a:t>M</a:t>
            </a:r>
            <a:r>
              <a:rPr lang="en-GB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ajor component of a wireless telecommunications system that connects individual devices to other parts of a network through a radio link</a:t>
            </a: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Light"/>
              <a:buChar char="⬣"/>
            </a:pP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Antennas</a:t>
            </a:r>
            <a:r>
              <a:rPr lang="en-GB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GB" b="1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Radio Units (RRU)</a:t>
            </a:r>
            <a:endParaRPr lang="en-GB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Baseband units (BBU)</a:t>
            </a:r>
          </a:p>
          <a:p>
            <a:r>
              <a:rPr lang="en-GB" b="1" dirty="0">
                <a:solidFill>
                  <a:srgbClr val="666666"/>
                </a:solidFill>
                <a:latin typeface="Arial" panose="020B0604020202020204" pitchFamily="34" charset="0"/>
              </a:rPr>
              <a:t>Passive devices (Coupler, Combiners, Tappers, Splitters …)</a:t>
            </a:r>
          </a:p>
        </p:txBody>
      </p:sp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4818500" y="2835335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6985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8D45043-F040-57BB-DBAA-52F895A8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47" y="1570945"/>
            <a:ext cx="5001352" cy="2740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2" descr="O-RAN ALLIANCE e.V">
            <a:extLst>
              <a:ext uri="{FF2B5EF4-FFF2-40B4-BE49-F238E27FC236}">
                <a16:creationId xmlns:a16="http://schemas.microsoft.com/office/drawing/2014/main" id="{45109D0F-24FE-1797-ED98-63BF3743F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1" y="3942687"/>
            <a:ext cx="3571875" cy="9603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O-RAN DELIVERS TO USERS AND TELECOMS?</a:t>
            </a:r>
            <a:endParaRPr dirty="0"/>
          </a:p>
        </p:txBody>
      </p:sp>
      <p:sp>
        <p:nvSpPr>
          <p:cNvPr id="164" name="Google Shape;164;p26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808275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12293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995668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VENDOR DIVERSITY</a:t>
            </a:r>
            <a:endParaRPr lang="pl-PL" dirty="0"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Telecoms are no longer limited by the vendor’s licences, politics or limitations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631188" y="2606423"/>
            <a:ext cx="1487562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STANDARIZATION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O-RAN Alliance delivers comprehensive specifications regarding the architecture and different aspects of O-RAN 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ctrTitle" idx="5"/>
          </p:nvPr>
        </p:nvSpPr>
        <p:spPr>
          <a:xfrm flipH="1">
            <a:off x="3026511" y="1763240"/>
            <a:ext cx="1413966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OPTIMIZATION</a:t>
            </a:r>
            <a:endParaRPr dirty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3068170" y="2089040"/>
            <a:ext cx="1498200" cy="847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based solutions help operators to optimize their network investments (both CAPEX and OPEX) and be more eco-friendly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ctrTitle" idx="7"/>
          </p:nvPr>
        </p:nvSpPr>
        <p:spPr>
          <a:xfrm flipH="1">
            <a:off x="6445174" y="1763240"/>
            <a:ext cx="1086099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EXPERIENCE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Programmable, intelligent and multi-vendor networks boost company competitiveness and creates new services for end-users</a:t>
            </a:r>
            <a:endParaRPr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O-RAN Evolution</a:t>
            </a: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RAN EVOLUTION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 RAN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Software is locked to hardware. Entire RAN must come from one vendor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ctrTitle" idx="3"/>
          </p:nvPr>
        </p:nvSpPr>
        <p:spPr>
          <a:xfrm flipH="1">
            <a:off x="3649091" y="2423575"/>
            <a:ext cx="178115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5G Open RAN Wave 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Software is separated from hardware and may come from various vendors. However, sofware is bulkly and hardware is limited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ctrTitle" idx="5"/>
          </p:nvPr>
        </p:nvSpPr>
        <p:spPr>
          <a:xfrm flipH="1">
            <a:off x="6233983" y="2423575"/>
            <a:ext cx="2910016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/>
                </a:solidFill>
              </a:rPr>
              <a:t>5G Open RAN Wave 2</a:t>
            </a:r>
            <a:r>
              <a:rPr lang="en-GB" sz="1000" dirty="0">
                <a:solidFill>
                  <a:schemeClr val="lt1"/>
                </a:solidFill>
              </a:rPr>
              <a:t>d</a:t>
            </a:r>
            <a:r>
              <a:rPr lang="pl-PL" sz="700" dirty="0">
                <a:solidFill>
                  <a:schemeClr val="lt1"/>
                </a:solidFill>
              </a:rPr>
              <a:t>e 1</a:t>
            </a:r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is modular and broadly portable. Hardware is plentiful. Security mechanisms are imposed</a:t>
            </a:r>
            <a:endParaRPr dirty="0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FA8EBD2A-C422-6001-DCEB-3D707B330A5A}"/>
              </a:ext>
            </a:extLst>
          </p:cNvPr>
          <p:cNvSpPr/>
          <p:nvPr/>
        </p:nvSpPr>
        <p:spPr>
          <a:xfrm>
            <a:off x="1240193" y="1569600"/>
            <a:ext cx="732138" cy="10287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2" name="Google Shape;7893;p57">
            <a:extLst>
              <a:ext uri="{FF2B5EF4-FFF2-40B4-BE49-F238E27FC236}">
                <a16:creationId xmlns:a16="http://schemas.microsoft.com/office/drawing/2014/main" id="{77BC9803-BF06-237E-AA95-EDEE9DE3E653}"/>
              </a:ext>
            </a:extLst>
          </p:cNvPr>
          <p:cNvGrpSpPr/>
          <p:nvPr/>
        </p:nvGrpSpPr>
        <p:grpSpPr>
          <a:xfrm>
            <a:off x="1454180" y="2158188"/>
            <a:ext cx="303359" cy="302528"/>
            <a:chOff x="-2571737" y="2403625"/>
            <a:chExt cx="292225" cy="291425"/>
          </a:xfrm>
        </p:grpSpPr>
        <p:sp>
          <p:nvSpPr>
            <p:cNvPr id="13" name="Google Shape;7894;p57">
              <a:extLst>
                <a:ext uri="{FF2B5EF4-FFF2-40B4-BE49-F238E27FC236}">
                  <a16:creationId xmlns:a16="http://schemas.microsoft.com/office/drawing/2014/main" id="{3E4902BB-2F6D-3373-284D-AC69F1F61D95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95;p57">
              <a:extLst>
                <a:ext uri="{FF2B5EF4-FFF2-40B4-BE49-F238E27FC236}">
                  <a16:creationId xmlns:a16="http://schemas.microsoft.com/office/drawing/2014/main" id="{5A878DFD-2C10-F1B1-554A-A6153A3B029C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96;p57">
              <a:extLst>
                <a:ext uri="{FF2B5EF4-FFF2-40B4-BE49-F238E27FC236}">
                  <a16:creationId xmlns:a16="http://schemas.microsoft.com/office/drawing/2014/main" id="{6E8BBDA2-24CB-33ED-E644-140E95BC8C4A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97;p57">
              <a:extLst>
                <a:ext uri="{FF2B5EF4-FFF2-40B4-BE49-F238E27FC236}">
                  <a16:creationId xmlns:a16="http://schemas.microsoft.com/office/drawing/2014/main" id="{383278EF-9F5C-0AF1-5A5A-573B3723CCE0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98;p57">
              <a:extLst>
                <a:ext uri="{FF2B5EF4-FFF2-40B4-BE49-F238E27FC236}">
                  <a16:creationId xmlns:a16="http://schemas.microsoft.com/office/drawing/2014/main" id="{8B1FC8EC-A4D4-E299-3DFB-30BBF4F42EC5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99;p57">
              <a:extLst>
                <a:ext uri="{FF2B5EF4-FFF2-40B4-BE49-F238E27FC236}">
                  <a16:creationId xmlns:a16="http://schemas.microsoft.com/office/drawing/2014/main" id="{871E552B-FE96-5014-A5D5-0FC85FB0ED05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00;p57">
              <a:extLst>
                <a:ext uri="{FF2B5EF4-FFF2-40B4-BE49-F238E27FC236}">
                  <a16:creationId xmlns:a16="http://schemas.microsoft.com/office/drawing/2014/main" id="{22CE0403-8E52-B04B-7FC4-773D87B8E615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7945;p57">
            <a:extLst>
              <a:ext uri="{FF2B5EF4-FFF2-40B4-BE49-F238E27FC236}">
                <a16:creationId xmlns:a16="http://schemas.microsoft.com/office/drawing/2014/main" id="{846227F6-E3EC-6BE2-13C5-B3EEB1F48FEE}"/>
              </a:ext>
            </a:extLst>
          </p:cNvPr>
          <p:cNvGrpSpPr/>
          <p:nvPr/>
        </p:nvGrpSpPr>
        <p:grpSpPr>
          <a:xfrm>
            <a:off x="1454985" y="1730370"/>
            <a:ext cx="302554" cy="303359"/>
            <a:chOff x="-1333200" y="2770450"/>
            <a:chExt cx="291450" cy="292225"/>
          </a:xfrm>
        </p:grpSpPr>
        <p:sp>
          <p:nvSpPr>
            <p:cNvPr id="29" name="Google Shape;7946;p57">
              <a:extLst>
                <a:ext uri="{FF2B5EF4-FFF2-40B4-BE49-F238E27FC236}">
                  <a16:creationId xmlns:a16="http://schemas.microsoft.com/office/drawing/2014/main" id="{82BA851D-8DDF-34F5-F89D-597C18C7DB24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47;p57">
              <a:extLst>
                <a:ext uri="{FF2B5EF4-FFF2-40B4-BE49-F238E27FC236}">
                  <a16:creationId xmlns:a16="http://schemas.microsoft.com/office/drawing/2014/main" id="{D2404ADF-211F-BFE5-3B04-71DA84E1467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Prostokąt 31">
            <a:extLst>
              <a:ext uri="{FF2B5EF4-FFF2-40B4-BE49-F238E27FC236}">
                <a16:creationId xmlns:a16="http://schemas.microsoft.com/office/drawing/2014/main" id="{73F7BBE9-C7F7-0F3D-3F04-C5455BCF164C}"/>
              </a:ext>
            </a:extLst>
          </p:cNvPr>
          <p:cNvSpPr/>
          <p:nvPr/>
        </p:nvSpPr>
        <p:spPr>
          <a:xfrm>
            <a:off x="4237736" y="2072845"/>
            <a:ext cx="732138" cy="4954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3" name="Google Shape;7893;p57">
            <a:extLst>
              <a:ext uri="{FF2B5EF4-FFF2-40B4-BE49-F238E27FC236}">
                <a16:creationId xmlns:a16="http://schemas.microsoft.com/office/drawing/2014/main" id="{56435A12-27D4-0CF8-153D-E94CC12B0B72}"/>
              </a:ext>
            </a:extLst>
          </p:cNvPr>
          <p:cNvGrpSpPr/>
          <p:nvPr/>
        </p:nvGrpSpPr>
        <p:grpSpPr>
          <a:xfrm>
            <a:off x="4451723" y="2128185"/>
            <a:ext cx="303359" cy="302528"/>
            <a:chOff x="-2571737" y="2403625"/>
            <a:chExt cx="292225" cy="291425"/>
          </a:xfrm>
        </p:grpSpPr>
        <p:sp>
          <p:nvSpPr>
            <p:cNvPr id="34" name="Google Shape;7894;p57">
              <a:extLst>
                <a:ext uri="{FF2B5EF4-FFF2-40B4-BE49-F238E27FC236}">
                  <a16:creationId xmlns:a16="http://schemas.microsoft.com/office/drawing/2014/main" id="{ED9FC3F9-D8DC-D377-3207-9E9DB175BD2A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95;p57">
              <a:extLst>
                <a:ext uri="{FF2B5EF4-FFF2-40B4-BE49-F238E27FC236}">
                  <a16:creationId xmlns:a16="http://schemas.microsoft.com/office/drawing/2014/main" id="{B51A1EE9-2F25-C71E-D0FB-BB0369120A2C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96;p57">
              <a:extLst>
                <a:ext uri="{FF2B5EF4-FFF2-40B4-BE49-F238E27FC236}">
                  <a16:creationId xmlns:a16="http://schemas.microsoft.com/office/drawing/2014/main" id="{E440367F-6D10-32BD-B391-C4371D70F0D9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97;p57">
              <a:extLst>
                <a:ext uri="{FF2B5EF4-FFF2-40B4-BE49-F238E27FC236}">
                  <a16:creationId xmlns:a16="http://schemas.microsoft.com/office/drawing/2014/main" id="{BFC5717B-03DD-B901-683B-6C45EB45EFF7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98;p57">
              <a:extLst>
                <a:ext uri="{FF2B5EF4-FFF2-40B4-BE49-F238E27FC236}">
                  <a16:creationId xmlns:a16="http://schemas.microsoft.com/office/drawing/2014/main" id="{CCB3E984-6415-F6FD-799E-36AE6DDBBF53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99;p57">
              <a:extLst>
                <a:ext uri="{FF2B5EF4-FFF2-40B4-BE49-F238E27FC236}">
                  <a16:creationId xmlns:a16="http://schemas.microsoft.com/office/drawing/2014/main" id="{E274618B-94ED-AFA5-0564-A3693AE95D51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00;p57">
              <a:extLst>
                <a:ext uri="{FF2B5EF4-FFF2-40B4-BE49-F238E27FC236}">
                  <a16:creationId xmlns:a16="http://schemas.microsoft.com/office/drawing/2014/main" id="{130B8435-CBF5-CA0C-5F83-AC56B52F682F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Prostokąt 43">
            <a:extLst>
              <a:ext uri="{FF2B5EF4-FFF2-40B4-BE49-F238E27FC236}">
                <a16:creationId xmlns:a16="http://schemas.microsoft.com/office/drawing/2014/main" id="{7A82F240-FC3E-8502-EBCA-61454FC1C051}"/>
              </a:ext>
            </a:extLst>
          </p:cNvPr>
          <p:cNvSpPr/>
          <p:nvPr/>
        </p:nvSpPr>
        <p:spPr>
          <a:xfrm>
            <a:off x="4237333" y="1521492"/>
            <a:ext cx="732138" cy="4954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41" name="Google Shape;7945;p57">
            <a:extLst>
              <a:ext uri="{FF2B5EF4-FFF2-40B4-BE49-F238E27FC236}">
                <a16:creationId xmlns:a16="http://schemas.microsoft.com/office/drawing/2014/main" id="{11FF1F0B-0A25-B14A-2A13-56E7EB7EE12C}"/>
              </a:ext>
            </a:extLst>
          </p:cNvPr>
          <p:cNvGrpSpPr/>
          <p:nvPr/>
        </p:nvGrpSpPr>
        <p:grpSpPr>
          <a:xfrm>
            <a:off x="4451723" y="1604969"/>
            <a:ext cx="302554" cy="303359"/>
            <a:chOff x="-1333200" y="2770450"/>
            <a:chExt cx="291450" cy="292225"/>
          </a:xfrm>
        </p:grpSpPr>
        <p:sp>
          <p:nvSpPr>
            <p:cNvPr id="42" name="Google Shape;7946;p57">
              <a:extLst>
                <a:ext uri="{FF2B5EF4-FFF2-40B4-BE49-F238E27FC236}">
                  <a16:creationId xmlns:a16="http://schemas.microsoft.com/office/drawing/2014/main" id="{2CB3EBFA-7327-C326-9B33-879CF95978D0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947;p57">
              <a:extLst>
                <a:ext uri="{FF2B5EF4-FFF2-40B4-BE49-F238E27FC236}">
                  <a16:creationId xmlns:a16="http://schemas.microsoft.com/office/drawing/2014/main" id="{1A3A8F3B-FB35-D508-52B5-2AEDABCBAFE2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Prostokąt 355">
            <a:extLst>
              <a:ext uri="{FF2B5EF4-FFF2-40B4-BE49-F238E27FC236}">
                <a16:creationId xmlns:a16="http://schemas.microsoft.com/office/drawing/2014/main" id="{ACB6687E-0F15-B5A9-BB8D-A16009C40C05}"/>
              </a:ext>
            </a:extLst>
          </p:cNvPr>
          <p:cNvSpPr/>
          <p:nvPr/>
        </p:nvSpPr>
        <p:spPr>
          <a:xfrm>
            <a:off x="7290997" y="2076299"/>
            <a:ext cx="732138" cy="4954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57" name="Google Shape;7893;p57">
            <a:extLst>
              <a:ext uri="{FF2B5EF4-FFF2-40B4-BE49-F238E27FC236}">
                <a16:creationId xmlns:a16="http://schemas.microsoft.com/office/drawing/2014/main" id="{F62A5F6C-D291-D53B-395D-6E13ABDD7FCA}"/>
              </a:ext>
            </a:extLst>
          </p:cNvPr>
          <p:cNvGrpSpPr/>
          <p:nvPr/>
        </p:nvGrpSpPr>
        <p:grpSpPr>
          <a:xfrm>
            <a:off x="7444799" y="2132486"/>
            <a:ext cx="205454" cy="231366"/>
            <a:chOff x="-2571737" y="2403625"/>
            <a:chExt cx="292225" cy="291425"/>
          </a:xfrm>
        </p:grpSpPr>
        <p:sp>
          <p:nvSpPr>
            <p:cNvPr id="358" name="Google Shape;7894;p57">
              <a:extLst>
                <a:ext uri="{FF2B5EF4-FFF2-40B4-BE49-F238E27FC236}">
                  <a16:creationId xmlns:a16="http://schemas.microsoft.com/office/drawing/2014/main" id="{992F0A66-16B1-CA1F-EFD0-CB2EAB1F9131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895;p57">
              <a:extLst>
                <a:ext uri="{FF2B5EF4-FFF2-40B4-BE49-F238E27FC236}">
                  <a16:creationId xmlns:a16="http://schemas.microsoft.com/office/drawing/2014/main" id="{B4DAE924-F592-2DB9-55E9-0F0623AB37CA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896;p57">
              <a:extLst>
                <a:ext uri="{FF2B5EF4-FFF2-40B4-BE49-F238E27FC236}">
                  <a16:creationId xmlns:a16="http://schemas.microsoft.com/office/drawing/2014/main" id="{2FC1DC21-93FD-8B50-F380-39215603B0C1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897;p57">
              <a:extLst>
                <a:ext uri="{FF2B5EF4-FFF2-40B4-BE49-F238E27FC236}">
                  <a16:creationId xmlns:a16="http://schemas.microsoft.com/office/drawing/2014/main" id="{E4E7FB68-382A-8E29-4C08-7DC16C353A2F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898;p57">
              <a:extLst>
                <a:ext uri="{FF2B5EF4-FFF2-40B4-BE49-F238E27FC236}">
                  <a16:creationId xmlns:a16="http://schemas.microsoft.com/office/drawing/2014/main" id="{1D9D5580-FD01-C09F-037B-035967D0522D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899;p57">
              <a:extLst>
                <a:ext uri="{FF2B5EF4-FFF2-40B4-BE49-F238E27FC236}">
                  <a16:creationId xmlns:a16="http://schemas.microsoft.com/office/drawing/2014/main" id="{3BCD3CCB-3FD7-753A-1B42-436355646A28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900;p57">
              <a:extLst>
                <a:ext uri="{FF2B5EF4-FFF2-40B4-BE49-F238E27FC236}">
                  <a16:creationId xmlns:a16="http://schemas.microsoft.com/office/drawing/2014/main" id="{224774B1-F40F-EE64-C9F1-CF73B725CFCC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Prostokąt 364">
            <a:extLst>
              <a:ext uri="{FF2B5EF4-FFF2-40B4-BE49-F238E27FC236}">
                <a16:creationId xmlns:a16="http://schemas.microsoft.com/office/drawing/2014/main" id="{9A840BB7-FC9C-763A-F82E-40787BADAEF8}"/>
              </a:ext>
            </a:extLst>
          </p:cNvPr>
          <p:cNvSpPr/>
          <p:nvPr/>
        </p:nvSpPr>
        <p:spPr>
          <a:xfrm>
            <a:off x="7306741" y="1495543"/>
            <a:ext cx="732138" cy="4954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66" name="Google Shape;7945;p57">
            <a:extLst>
              <a:ext uri="{FF2B5EF4-FFF2-40B4-BE49-F238E27FC236}">
                <a16:creationId xmlns:a16="http://schemas.microsoft.com/office/drawing/2014/main" id="{3871FE62-8894-28E6-C95A-9A8F68D85DA9}"/>
              </a:ext>
            </a:extLst>
          </p:cNvPr>
          <p:cNvGrpSpPr/>
          <p:nvPr/>
        </p:nvGrpSpPr>
        <p:grpSpPr>
          <a:xfrm>
            <a:off x="7424975" y="1586912"/>
            <a:ext cx="179459" cy="207993"/>
            <a:chOff x="-1333200" y="2770450"/>
            <a:chExt cx="291450" cy="292225"/>
          </a:xfrm>
        </p:grpSpPr>
        <p:sp>
          <p:nvSpPr>
            <p:cNvPr id="367" name="Google Shape;7946;p57">
              <a:extLst>
                <a:ext uri="{FF2B5EF4-FFF2-40B4-BE49-F238E27FC236}">
                  <a16:creationId xmlns:a16="http://schemas.microsoft.com/office/drawing/2014/main" id="{F8EE3A59-FC61-77D1-AE09-F03A98BA8A26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947;p57">
              <a:extLst>
                <a:ext uri="{FF2B5EF4-FFF2-40B4-BE49-F238E27FC236}">
                  <a16:creationId xmlns:a16="http://schemas.microsoft.com/office/drawing/2014/main" id="{AB1B72BD-1190-F20A-6BCF-EB8760B68EF0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7945;p57">
            <a:extLst>
              <a:ext uri="{FF2B5EF4-FFF2-40B4-BE49-F238E27FC236}">
                <a16:creationId xmlns:a16="http://schemas.microsoft.com/office/drawing/2014/main" id="{BDDC9724-4AC8-F59F-7293-4050620F97C6}"/>
              </a:ext>
            </a:extLst>
          </p:cNvPr>
          <p:cNvGrpSpPr/>
          <p:nvPr/>
        </p:nvGrpSpPr>
        <p:grpSpPr>
          <a:xfrm>
            <a:off x="7721932" y="1587550"/>
            <a:ext cx="179459" cy="207993"/>
            <a:chOff x="-1333200" y="2770450"/>
            <a:chExt cx="291450" cy="292225"/>
          </a:xfrm>
        </p:grpSpPr>
        <p:sp>
          <p:nvSpPr>
            <p:cNvPr id="370" name="Google Shape;7946;p57">
              <a:extLst>
                <a:ext uri="{FF2B5EF4-FFF2-40B4-BE49-F238E27FC236}">
                  <a16:creationId xmlns:a16="http://schemas.microsoft.com/office/drawing/2014/main" id="{77C5407B-1903-011A-E3F4-08C89807A8F5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947;p57">
              <a:extLst>
                <a:ext uri="{FF2B5EF4-FFF2-40B4-BE49-F238E27FC236}">
                  <a16:creationId xmlns:a16="http://schemas.microsoft.com/office/drawing/2014/main" id="{721D0AEC-77D1-74FC-B55A-06134DBB53EC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7945;p57">
            <a:extLst>
              <a:ext uri="{FF2B5EF4-FFF2-40B4-BE49-F238E27FC236}">
                <a16:creationId xmlns:a16="http://schemas.microsoft.com/office/drawing/2014/main" id="{23BBE95F-6DC3-9079-42A7-DE473FA47A24}"/>
              </a:ext>
            </a:extLst>
          </p:cNvPr>
          <p:cNvGrpSpPr/>
          <p:nvPr/>
        </p:nvGrpSpPr>
        <p:grpSpPr>
          <a:xfrm>
            <a:off x="7577375" y="1739312"/>
            <a:ext cx="179459" cy="207993"/>
            <a:chOff x="-1333200" y="2770450"/>
            <a:chExt cx="291450" cy="292225"/>
          </a:xfrm>
        </p:grpSpPr>
        <p:sp>
          <p:nvSpPr>
            <p:cNvPr id="373" name="Google Shape;7946;p57">
              <a:extLst>
                <a:ext uri="{FF2B5EF4-FFF2-40B4-BE49-F238E27FC236}">
                  <a16:creationId xmlns:a16="http://schemas.microsoft.com/office/drawing/2014/main" id="{64EA79DF-E7C8-26C0-0AC3-D8F13CFAC13D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947;p57">
              <a:extLst>
                <a:ext uri="{FF2B5EF4-FFF2-40B4-BE49-F238E27FC236}">
                  <a16:creationId xmlns:a16="http://schemas.microsoft.com/office/drawing/2014/main" id="{2D3DA541-14ED-93E6-26B0-D5ED35047DBA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7893;p57">
            <a:extLst>
              <a:ext uri="{FF2B5EF4-FFF2-40B4-BE49-F238E27FC236}">
                <a16:creationId xmlns:a16="http://schemas.microsoft.com/office/drawing/2014/main" id="{9A60E6FB-D3F0-6711-0500-F6F53871824A}"/>
              </a:ext>
            </a:extLst>
          </p:cNvPr>
          <p:cNvGrpSpPr/>
          <p:nvPr/>
        </p:nvGrpSpPr>
        <p:grpSpPr>
          <a:xfrm>
            <a:off x="7597199" y="2284886"/>
            <a:ext cx="205454" cy="231366"/>
            <a:chOff x="-2571737" y="2403625"/>
            <a:chExt cx="292225" cy="291425"/>
          </a:xfrm>
        </p:grpSpPr>
        <p:sp>
          <p:nvSpPr>
            <p:cNvPr id="376" name="Google Shape;7894;p57">
              <a:extLst>
                <a:ext uri="{FF2B5EF4-FFF2-40B4-BE49-F238E27FC236}">
                  <a16:creationId xmlns:a16="http://schemas.microsoft.com/office/drawing/2014/main" id="{2EF46218-E36E-7888-EE7C-DB4B2507113D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895;p57">
              <a:extLst>
                <a:ext uri="{FF2B5EF4-FFF2-40B4-BE49-F238E27FC236}">
                  <a16:creationId xmlns:a16="http://schemas.microsoft.com/office/drawing/2014/main" id="{C0B5B5C9-FEC5-2071-3862-C1BFCAD04937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896;p57">
              <a:extLst>
                <a:ext uri="{FF2B5EF4-FFF2-40B4-BE49-F238E27FC236}">
                  <a16:creationId xmlns:a16="http://schemas.microsoft.com/office/drawing/2014/main" id="{4B319B6F-68B2-82EC-D7C9-1F5421CC9441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897;p57">
              <a:extLst>
                <a:ext uri="{FF2B5EF4-FFF2-40B4-BE49-F238E27FC236}">
                  <a16:creationId xmlns:a16="http://schemas.microsoft.com/office/drawing/2014/main" id="{80923E8D-2327-13C6-A7A8-F0C05A011CC3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898;p57">
              <a:extLst>
                <a:ext uri="{FF2B5EF4-FFF2-40B4-BE49-F238E27FC236}">
                  <a16:creationId xmlns:a16="http://schemas.microsoft.com/office/drawing/2014/main" id="{39AE212A-CD10-2379-4565-8A032823D72E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899;p57">
              <a:extLst>
                <a:ext uri="{FF2B5EF4-FFF2-40B4-BE49-F238E27FC236}">
                  <a16:creationId xmlns:a16="http://schemas.microsoft.com/office/drawing/2014/main" id="{653E24ED-D8A8-5B16-1485-3DAB74153761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900;p57">
              <a:extLst>
                <a:ext uri="{FF2B5EF4-FFF2-40B4-BE49-F238E27FC236}">
                  <a16:creationId xmlns:a16="http://schemas.microsoft.com/office/drawing/2014/main" id="{22DF04AA-139F-48E6-9E42-1C71EB9D913B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7893;p57">
            <a:extLst>
              <a:ext uri="{FF2B5EF4-FFF2-40B4-BE49-F238E27FC236}">
                <a16:creationId xmlns:a16="http://schemas.microsoft.com/office/drawing/2014/main" id="{6837CFBB-7CC6-3CEA-0877-62F34A842A2A}"/>
              </a:ext>
            </a:extLst>
          </p:cNvPr>
          <p:cNvGrpSpPr/>
          <p:nvPr/>
        </p:nvGrpSpPr>
        <p:grpSpPr>
          <a:xfrm>
            <a:off x="7747702" y="2129772"/>
            <a:ext cx="205454" cy="231366"/>
            <a:chOff x="-2571737" y="2403625"/>
            <a:chExt cx="292225" cy="291425"/>
          </a:xfrm>
        </p:grpSpPr>
        <p:sp>
          <p:nvSpPr>
            <p:cNvPr id="384" name="Google Shape;7894;p57">
              <a:extLst>
                <a:ext uri="{FF2B5EF4-FFF2-40B4-BE49-F238E27FC236}">
                  <a16:creationId xmlns:a16="http://schemas.microsoft.com/office/drawing/2014/main" id="{0CDC5B5F-54B2-6A6E-1479-757B48A63D97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895;p57">
              <a:extLst>
                <a:ext uri="{FF2B5EF4-FFF2-40B4-BE49-F238E27FC236}">
                  <a16:creationId xmlns:a16="http://schemas.microsoft.com/office/drawing/2014/main" id="{C66F0496-AE7C-3D63-4F82-0AA68DDB2EAB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896;p57">
              <a:extLst>
                <a:ext uri="{FF2B5EF4-FFF2-40B4-BE49-F238E27FC236}">
                  <a16:creationId xmlns:a16="http://schemas.microsoft.com/office/drawing/2014/main" id="{8449181B-B524-8637-A920-E4BB46231D91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897;p57">
              <a:extLst>
                <a:ext uri="{FF2B5EF4-FFF2-40B4-BE49-F238E27FC236}">
                  <a16:creationId xmlns:a16="http://schemas.microsoft.com/office/drawing/2014/main" id="{AFB11F5D-6F5F-64EC-A5D4-092BB0B5A6C9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898;p57">
              <a:extLst>
                <a:ext uri="{FF2B5EF4-FFF2-40B4-BE49-F238E27FC236}">
                  <a16:creationId xmlns:a16="http://schemas.microsoft.com/office/drawing/2014/main" id="{918F8F1B-3C64-AE61-2BB0-BA81D12D1671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899;p57">
              <a:extLst>
                <a:ext uri="{FF2B5EF4-FFF2-40B4-BE49-F238E27FC236}">
                  <a16:creationId xmlns:a16="http://schemas.microsoft.com/office/drawing/2014/main" id="{CC5FF4E4-733A-5408-08DB-23281CFE5841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900;p57">
              <a:extLst>
                <a:ext uri="{FF2B5EF4-FFF2-40B4-BE49-F238E27FC236}">
                  <a16:creationId xmlns:a16="http://schemas.microsoft.com/office/drawing/2014/main" id="{C4FE322F-6DFF-D7FB-1ABB-3B7D70C89462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 flipH="1">
            <a:off x="1409414" y="2355535"/>
            <a:ext cx="3761211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 – The O-RAN engine</a:t>
            </a:r>
            <a:endParaRPr dirty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pl-PL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RAN Intelligent Controller</a:t>
            </a:r>
            <a:br>
              <a:rPr lang="en" dirty="0">
                <a:solidFill>
                  <a:schemeClr val="lt1"/>
                </a:solidFill>
              </a:rPr>
            </a:b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S</a:t>
            </a:r>
            <a:r>
              <a:rPr lang="en-GB" dirty="0">
                <a:solidFill>
                  <a:schemeClr val="lt1"/>
                </a:solidFill>
              </a:rPr>
              <a:t>oftware-defined component of the Open Radio Access Network (Open RAN) architecture that’s responsible for controlling and optimizing RAN functions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905</Words>
  <Application>Microsoft Office PowerPoint</Application>
  <PresentationFormat>Pokaz na ekranie (16:9)</PresentationFormat>
  <Paragraphs>105</Paragraphs>
  <Slides>16</Slides>
  <Notes>16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4" baseType="lpstr">
      <vt:lpstr>Arial</vt:lpstr>
      <vt:lpstr>Nunito Sans</vt:lpstr>
      <vt:lpstr>Assistant Light</vt:lpstr>
      <vt:lpstr>Fira Sans Extra Condensed Medium</vt:lpstr>
      <vt:lpstr>Pontano Sans</vt:lpstr>
      <vt:lpstr>Nunito Sans ExtraBold</vt:lpstr>
      <vt:lpstr>Lato</vt:lpstr>
      <vt:lpstr>Marketing Newsletter</vt:lpstr>
      <vt:lpstr>OPEN RAN</vt:lpstr>
      <vt:lpstr>TABLE OF CONTENTS</vt:lpstr>
      <vt:lpstr>O-RAN Introduction</vt:lpstr>
      <vt:lpstr>Radio Access Network</vt:lpstr>
      <vt:lpstr>WHAT O-RAN DELIVERS TO USERS AND TELECOMS?</vt:lpstr>
      <vt:lpstr>O-RAN Evolution</vt:lpstr>
      <vt:lpstr>OPEN RAN EVOLUTION</vt:lpstr>
      <vt:lpstr>RIC – The O-RAN engine</vt:lpstr>
      <vt:lpstr>RAN Intelligent Controller </vt:lpstr>
      <vt:lpstr>RIC Architecture</vt:lpstr>
      <vt:lpstr>O-RAN in practice</vt:lpstr>
      <vt:lpstr>O-RAN in practice</vt:lpstr>
      <vt:lpstr>Polish commitment in Open RAN </vt:lpstr>
      <vt:lpstr>SUMMARY</vt:lpstr>
      <vt:lpstr>THANKS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RAN</dc:title>
  <dc:creator>Jan Scg</dc:creator>
  <cp:lastModifiedBy>Jan Scg</cp:lastModifiedBy>
  <cp:revision>12</cp:revision>
  <dcterms:modified xsi:type="dcterms:W3CDTF">2023-11-13T13:41:01Z</dcterms:modified>
</cp:coreProperties>
</file>